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82" r:id="rId5"/>
    <p:sldId id="310" r:id="rId6"/>
    <p:sldId id="311" r:id="rId7"/>
    <p:sldId id="312" r:id="rId8"/>
    <p:sldId id="288" r:id="rId9"/>
    <p:sldId id="292" r:id="rId10"/>
    <p:sldId id="289" r:id="rId11"/>
    <p:sldId id="291" r:id="rId12"/>
    <p:sldId id="290" r:id="rId13"/>
    <p:sldId id="297" r:id="rId14"/>
    <p:sldId id="298" r:id="rId15"/>
    <p:sldId id="299" r:id="rId16"/>
    <p:sldId id="294" r:id="rId17"/>
    <p:sldId id="295" r:id="rId18"/>
    <p:sldId id="304" r:id="rId19"/>
    <p:sldId id="307" r:id="rId20"/>
    <p:sldId id="256" r:id="rId21"/>
    <p:sldId id="296" r:id="rId22"/>
    <p:sldId id="303" r:id="rId23"/>
    <p:sldId id="300" r:id="rId24"/>
    <p:sldId id="309" r:id="rId25"/>
    <p:sldId id="308" r:id="rId26"/>
    <p:sldId id="301" r:id="rId27"/>
    <p:sldId id="302" r:id="rId28"/>
    <p:sldId id="306" r:id="rId29"/>
    <p:sldId id="3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284B73D-40AB-4B9B-8618-C582756852C7}">
          <p14:sldIdLst>
            <p14:sldId id="282"/>
            <p14:sldId id="310"/>
            <p14:sldId id="311"/>
            <p14:sldId id="312"/>
            <p14:sldId id="288"/>
            <p14:sldId id="292"/>
            <p14:sldId id="289"/>
            <p14:sldId id="291"/>
            <p14:sldId id="290"/>
            <p14:sldId id="297"/>
            <p14:sldId id="298"/>
            <p14:sldId id="299"/>
            <p14:sldId id="294"/>
            <p14:sldId id="295"/>
            <p14:sldId id="304"/>
            <p14:sldId id="307"/>
            <p14:sldId id="256"/>
            <p14:sldId id="296"/>
            <p14:sldId id="303"/>
            <p14:sldId id="300"/>
            <p14:sldId id="309"/>
            <p14:sldId id="308"/>
            <p14:sldId id="301"/>
            <p14:sldId id="302"/>
            <p14:sldId id="306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7" autoAdjust="0"/>
  </p:normalViewPr>
  <p:slideViewPr>
    <p:cSldViewPr snapToGrid="0">
      <p:cViewPr varScale="1">
        <p:scale>
          <a:sx n="116" d="100"/>
          <a:sy n="116" d="100"/>
        </p:scale>
        <p:origin x="389" y="77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3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ZA" smtClean="0"/>
              <a:t>2018/07/11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ZA" smtClean="0"/>
              <a:t>2018/07/11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Single line of text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1</a:t>
            </a:r>
            <a:endParaRPr lang="en-Z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2</a:t>
            </a:r>
            <a:endParaRPr lang="en-Z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3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ZA" dirty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12428B-93D8-4419-8858-C2A8E2742BE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DC6C9DB-2DAD-4A9B-AC58-9C51EF5DC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8F2A9-852A-4212-A03E-C310CE96460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728000"/>
            <a:ext cx="5472000" cy="432000"/>
          </a:xfrm>
        </p:spPr>
        <p:txBody>
          <a:bodyPr anchor="t"/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Compare Col 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160000"/>
            <a:ext cx="5472000" cy="3919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095546-0838-48A7-A402-ECCF492F446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00000" y="1728000"/>
            <a:ext cx="5472000" cy="432000"/>
          </a:xfrm>
        </p:spPr>
        <p:txBody>
          <a:bodyPr anchor="t"/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Compare Col 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2160000"/>
            <a:ext cx="5472000" cy="3919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7DFCB6B-6809-4E54-A9F2-BE2F34F075D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dirty="0"/>
              <a:t>Contact Number</a:t>
            </a:r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dirty="0"/>
              <a:t>Email or Social Media Handle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Details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Name</a:t>
            </a:r>
            <a:endParaRPr lang="en-ZA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Details</a:t>
            </a:r>
            <a:endParaRPr lang="en-ZA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Name</a:t>
            </a:r>
            <a:endParaRPr lang="en-ZA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Details</a:t>
            </a:r>
            <a:endParaRPr lang="en-ZA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Name</a:t>
            </a:r>
            <a:endParaRPr lang="en-ZA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dirty="0"/>
              <a:t>Testimonial goes here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  <a:endParaRPr lang="en-ZA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dirty="0"/>
              <a:t>Testimonial goes here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  <a:endParaRPr lang="en-ZA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dirty="0"/>
              <a:t>Testimonial goes here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17859-2C02-4305-A13B-74853B1233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ADB4C-C5CA-4CFC-96E3-E46EDB554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99D34-00D7-4C64-95F9-915D3C8F0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1A82-11D8-47C3-B915-9A9AA4DFD9FA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B2EE2-75E2-4DF2-9168-D793D3A70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47124-CB0D-4853-AB19-3E7FB2A40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EC824-0DD9-4F3C-935C-36C6F8F6B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33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ZA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Subtitle, tagline or blurb can go here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640112" y="2154115"/>
            <a:ext cx="3600000" cy="3600000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ZA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668593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Subtitle, tagline or blurb can go here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ZA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Subtitle, tagline or blurb can go here</a:t>
            </a:r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ZA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Emphasized Text</a:t>
            </a:r>
            <a:endParaRPr lang="en-ZA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ZA" sz="1200" b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Women In Tech Allies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76" r:id="rId5"/>
    <p:sldLayoutId id="2147483658" r:id="rId6"/>
    <p:sldLayoutId id="2147483659" r:id="rId7"/>
    <p:sldLayoutId id="2147483660" r:id="rId8"/>
    <p:sldLayoutId id="2147483661" r:id="rId9"/>
    <p:sldLayoutId id="2147483664" r:id="rId10"/>
    <p:sldLayoutId id="2147483665" r:id="rId11"/>
    <p:sldLayoutId id="2147483666" r:id="rId12"/>
    <p:sldLayoutId id="2147483667" r:id="rId13"/>
    <p:sldLayoutId id="2147483650" r:id="rId14"/>
    <p:sldLayoutId id="2147483652" r:id="rId15"/>
    <p:sldLayoutId id="2147483653" r:id="rId16"/>
    <p:sldLayoutId id="2147483668" r:id="rId17"/>
    <p:sldLayoutId id="2147483669" r:id="rId18"/>
    <p:sldLayoutId id="2147483671" r:id="rId19"/>
    <p:sldLayoutId id="2147483672" r:id="rId20"/>
    <p:sldLayoutId id="2147483654" r:id="rId21"/>
    <p:sldLayoutId id="2147483655" r:id="rId22"/>
    <p:sldLayoutId id="2147483673" r:id="rId23"/>
    <p:sldLayoutId id="2147483674" r:id="rId24"/>
    <p:sldLayoutId id="2147483675" r:id="rId25"/>
    <p:sldLayoutId id="2147483677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z2credit.com/blog/2017/11/15/know-what-type-of-small-business-loans-youll-need-in-2018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://www.pewsocialtrends.org/2017/03/17/the-data-on-women-leaders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fortune.com/2017/03/13/female-founders-venture-capital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evia.events/women-in-technology" TargetMode="Externa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ncwit.org/sites/default/files/resources/womenintech_facts_fullreport_05132016.pdf" TargetMode="Externa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vb.com/uploadedFiles/Content/Trends_and_Insights/Reports/Women_in_Technology_Leadership/SVB-SUO-WomenInTech-report%20Final.pdf" TargetMode="External"/><Relationship Id="rId3" Type="http://schemas.openxmlformats.org/officeDocument/2006/relationships/hyperlink" Target="http://about.americanexpress.com/news/docs/2017-State-of-Women-Owned-Businesses-Report.pdf" TargetMode="External"/><Relationship Id="rId7" Type="http://schemas.openxmlformats.org/officeDocument/2006/relationships/hyperlink" Target="http://observer.com/2017/06/women-in-tech-statistics/" TargetMode="External"/><Relationship Id="rId2" Type="http://schemas.openxmlformats.org/officeDocument/2006/relationships/hyperlink" Target="https://www.kabbage.com/blog/women-in-business-statistics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womenwhotech.com/womenintechinfographic" TargetMode="External"/><Relationship Id="rId5" Type="http://schemas.openxmlformats.org/officeDocument/2006/relationships/hyperlink" Target="https://smallbiztrends.com/2018/03/women-in-technology-statistics.html" TargetMode="External"/><Relationship Id="rId10" Type="http://schemas.openxmlformats.org/officeDocument/2006/relationships/hyperlink" Target="https://www.weforum.org/agenda/2017/08/women-in-tech-gender-parity/" TargetMode="External"/><Relationship Id="rId4" Type="http://schemas.openxmlformats.org/officeDocument/2006/relationships/hyperlink" Target="https://www.guidantfinancial.com/small-business-trends/women-in-business/" TargetMode="External"/><Relationship Id="rId9" Type="http://schemas.openxmlformats.org/officeDocument/2006/relationships/hyperlink" Target="https://www.forbes.com/sites/tanyatarr/2018/04/04/by-the-numbers-what-pay-inequality-looks-like-for-women-in-tech/#43fca7fa60b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wo young girls looking at a laptop screen">
            <a:extLst>
              <a:ext uri="{FF2B5EF4-FFF2-40B4-BE49-F238E27FC236}">
                <a16:creationId xmlns:a16="http://schemas.microsoft.com/office/drawing/2014/main" id="{F05D089D-7A15-41BC-B971-911CC28C4A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" r="13"/>
          <a:stretch>
            <a:fillRect/>
          </a:stretch>
        </p:blipFill>
        <p:spPr/>
      </p:pic>
      <p:sp>
        <p:nvSpPr>
          <p:cNvPr id="28" name="Rectangle 27" title="Dark semi-transparent background">
            <a:extLst>
              <a:ext uri="{FF2B5EF4-FFF2-40B4-BE49-F238E27FC236}">
                <a16:creationId xmlns:a16="http://schemas.microsoft.com/office/drawing/2014/main" id="{E93CFE69-79B0-440B-949E-DA17AD834A10}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b="1" spc="-200" dirty="0"/>
              <a:t>Women Leaders &amp; Entrepreneurs in Business and Tech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b="1" dirty="0"/>
              <a:t>- a Panel Discussion</a:t>
            </a:r>
            <a:endParaRPr lang="en-ZA" dirty="0"/>
          </a:p>
        </p:txBody>
      </p:sp>
      <p:cxnSp>
        <p:nvCxnSpPr>
          <p:cNvPr id="16" name="Straight Connector 15" title="Divider Line">
            <a:extLst>
              <a:ext uri="{FF2B5EF4-FFF2-40B4-BE49-F238E27FC236}">
                <a16:creationId xmlns:a16="http://schemas.microsoft.com/office/drawing/2014/main" id="{F3753AF9-461F-4049-BB9D-621E76A51470}"/>
              </a:ext>
            </a:extLst>
          </p:cNvPr>
          <p:cNvCxnSpPr>
            <a:cxnSpLocks/>
          </p:cNvCxnSpPr>
          <p:nvPr/>
        </p:nvCxnSpPr>
        <p:spPr>
          <a:xfrm>
            <a:off x="6539896" y="4876800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53979F-3011-4363-87EC-E5ADBB6EAB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10</a:t>
            </a:fld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02F8B-A3C0-4723-AEDA-2D1255937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584" y="352203"/>
            <a:ext cx="3975102" cy="5484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232428F3-968E-4CBB-91D6-0D1D222DBA9C}"/>
              </a:ext>
            </a:extLst>
          </p:cNvPr>
          <p:cNvSpPr txBox="1">
            <a:spLocks/>
          </p:cNvSpPr>
          <p:nvPr/>
        </p:nvSpPr>
        <p:spPr>
          <a:xfrm>
            <a:off x="6836606" y="469906"/>
            <a:ext cx="4423408" cy="52490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400" dirty="0">
                <a:solidFill>
                  <a:srgbClr val="333333"/>
                </a:solidFill>
                <a:latin typeface="open sans"/>
              </a:rPr>
              <a:t>Both men and women cited obtaining funding as the top challenge when opening a business …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400" dirty="0">
              <a:solidFill>
                <a:srgbClr val="333333"/>
              </a:solidFill>
              <a:latin typeface="open sans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400" dirty="0">
                <a:solidFill>
                  <a:srgbClr val="333333"/>
                </a:solidFill>
                <a:latin typeface="open sans"/>
              </a:rPr>
              <a:t>But 2x more aspiring female entrepreneurs reported a lack of a support system as a secondary barrier to entry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400" dirty="0">
              <a:solidFill>
                <a:srgbClr val="333333"/>
              </a:solidFill>
              <a:latin typeface="open sans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400" dirty="0">
                <a:solidFill>
                  <a:srgbClr val="333333"/>
                </a:solidFill>
                <a:latin typeface="open sans"/>
              </a:rPr>
              <a:t>(the No. 4 challenge for women).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800" dirty="0">
              <a:solidFill>
                <a:srgbClr val="333333"/>
              </a:solidFill>
              <a:latin typeface="open sans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800" dirty="0">
              <a:solidFill>
                <a:srgbClr val="333333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4459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53979F-3011-4363-87EC-E5ADBB6EAB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11</a:t>
            </a:fld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02F8B-A3C0-4723-AEDA-2D1255937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115" y="413749"/>
            <a:ext cx="3975102" cy="5484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232428F3-968E-4CBB-91D6-0D1D222DBA9C}"/>
              </a:ext>
            </a:extLst>
          </p:cNvPr>
          <p:cNvSpPr txBox="1">
            <a:spLocks/>
          </p:cNvSpPr>
          <p:nvPr/>
        </p:nvSpPr>
        <p:spPr>
          <a:xfrm>
            <a:off x="840253" y="531452"/>
            <a:ext cx="4423408" cy="52490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000" dirty="0">
              <a:solidFill>
                <a:srgbClr val="333333"/>
              </a:solidFill>
              <a:latin typeface="open sans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rgbClr val="333333"/>
                </a:solidFill>
                <a:latin typeface="open sans"/>
              </a:rPr>
              <a:t>Business loans for women may also be harder to secure… only 6% of women reported they used an SBA loan to fund their business, 24% less than men.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000" dirty="0">
              <a:solidFill>
                <a:srgbClr val="333333"/>
              </a:solidFill>
              <a:latin typeface="open sans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rgbClr val="333333"/>
                </a:solidFill>
                <a:latin typeface="open sans"/>
              </a:rPr>
              <a:t>This is consistent with nationwide statistics, which report </a:t>
            </a:r>
            <a:r>
              <a:rPr lang="en-US" altLang="en-US" sz="2000" dirty="0">
                <a:solidFill>
                  <a:srgbClr val="1E70B8"/>
                </a:solidFill>
                <a:latin typeface="open sans"/>
                <a:hlinkClick r:id="rId3"/>
              </a:rPr>
              <a:t>business loan approval rates</a:t>
            </a:r>
            <a:r>
              <a:rPr lang="en-US" altLang="en-US" sz="2000" dirty="0">
                <a:solidFill>
                  <a:srgbClr val="333333"/>
                </a:solidFill>
                <a:latin typeface="open sans"/>
              </a:rPr>
              <a:t> for women are 15–20% lower than they are for men.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000" dirty="0">
              <a:solidFill>
                <a:srgbClr val="333333"/>
              </a:solidFill>
              <a:latin typeface="open sans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rgbClr val="333333"/>
                </a:solidFill>
                <a:latin typeface="open sans"/>
              </a:rPr>
              <a:t>Despite this, the top funding method aspiring female entrepreneurs pursue is still an SBA loan.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14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966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53979F-3011-4363-87EC-E5ADBB6EAB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12</a:t>
            </a:fld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02F8B-A3C0-4723-AEDA-2D1255937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630" y="531453"/>
            <a:ext cx="3975102" cy="5484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232428F3-968E-4CBB-91D6-0D1D222DBA9C}"/>
              </a:ext>
            </a:extLst>
          </p:cNvPr>
          <p:cNvSpPr txBox="1">
            <a:spLocks/>
          </p:cNvSpPr>
          <p:nvPr/>
        </p:nvSpPr>
        <p:spPr>
          <a:xfrm>
            <a:off x="717160" y="531453"/>
            <a:ext cx="4423408" cy="5605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000" dirty="0">
              <a:solidFill>
                <a:srgbClr val="333333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rgbClr val="333333"/>
                </a:solidFill>
                <a:latin typeface="open sans"/>
              </a:rPr>
              <a:t>Without access to traditional funding methods, women are left with less access capital to launch their businesses.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000" dirty="0">
              <a:solidFill>
                <a:srgbClr val="333333"/>
              </a:solidFill>
              <a:latin typeface="open sans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rgbClr val="333333"/>
                </a:solidFill>
                <a:latin typeface="open sans"/>
              </a:rPr>
              <a:t>Male survey respondents were 19% more likely to invest more than $100,000 in their business.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000" dirty="0">
              <a:solidFill>
                <a:srgbClr val="333333"/>
              </a:solidFill>
              <a:latin typeface="open sans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rgbClr val="333333"/>
                </a:solidFill>
                <a:latin typeface="open sans"/>
              </a:rPr>
              <a:t>And when asked about the difficulties of running a business, 10.7% more women listed lack of capital as a top challenge.</a:t>
            </a:r>
          </a:p>
        </p:txBody>
      </p:sp>
    </p:spTree>
    <p:extLst>
      <p:ext uri="{BB962C8B-B14F-4D97-AF65-F5344CB8AC3E}">
        <p14:creationId xmlns:p14="http://schemas.microsoft.com/office/powerpoint/2010/main" val="1345463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C6FA0-47D4-4281-8DC8-2066E54B0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15" y="1064409"/>
            <a:ext cx="4588408" cy="4808853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Women at the Top</a:t>
            </a:r>
            <a:endParaRPr lang="en-US" sz="3200" dirty="0"/>
          </a:p>
          <a:p>
            <a:pPr marL="0" indent="0">
              <a:buNone/>
            </a:pPr>
            <a:r>
              <a:rPr lang="en-US" dirty="0"/>
              <a:t>In addition to being underrepresented as business owners, women are also </a:t>
            </a:r>
            <a:r>
              <a:rPr lang="en-US" dirty="0">
                <a:hlinkClick r:id="rId2"/>
              </a:rPr>
              <a:t>underrepresented as business leaders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As of 2017, only 5 percent of CEOs in Fortune 500 companies are women and 20 percent of women are Fortune 500 board members.</a:t>
            </a:r>
          </a:p>
          <a:p>
            <a:pPr marL="0" indent="0">
              <a:buNone/>
            </a:pPr>
            <a:r>
              <a:rPr lang="en-US" dirty="0"/>
              <a:t>Although these numbers are low, they are the highest percentages seen in 22 years, showing positive increases to inclusivity.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70544-41BF-48EC-974C-1E2B3AE49B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13</a:t>
            </a:fld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E2564F-9546-4C22-9D4B-1C794E24E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954" y="3429000"/>
            <a:ext cx="5749483" cy="1343026"/>
          </a:xfrm>
        </p:spPr>
        <p:txBody>
          <a:bodyPr/>
          <a:lstStyle/>
          <a:p>
            <a:r>
              <a:rPr lang="en-US" b="1" dirty="0"/>
              <a:t>Women and Funding</a:t>
            </a:r>
            <a:endParaRPr lang="en-US" dirty="0"/>
          </a:p>
        </p:txBody>
      </p:sp>
      <p:pic>
        <p:nvPicPr>
          <p:cNvPr id="10" name="Picture Placeholder 12" descr="A group of people around a table having a meeting">
            <a:extLst>
              <a:ext uri="{FF2B5EF4-FFF2-40B4-BE49-F238E27FC236}">
                <a16:creationId xmlns:a16="http://schemas.microsoft.com/office/drawing/2014/main" id="{615EEEF6-D407-486D-AA49-ED21C57C80D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62" r="4962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EDE47F-091D-4C2B-B9DC-4CB128E751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81858" y="4998820"/>
            <a:ext cx="5749334" cy="1119943"/>
          </a:xfrm>
        </p:spPr>
        <p:txBody>
          <a:bodyPr/>
          <a:lstStyle/>
          <a:p>
            <a:r>
              <a:rPr lang="en-US" dirty="0"/>
              <a:t>One of the reasons women may be underrepresented as business owners is because they are less likely to be funded by venture capitalists. Unfortunately, </a:t>
            </a:r>
            <a:r>
              <a:rPr lang="en-US" dirty="0">
                <a:hlinkClick r:id="rId4"/>
              </a:rPr>
              <a:t>only 5 percent</a:t>
            </a:r>
            <a:r>
              <a:rPr lang="en-US" dirty="0"/>
              <a:t> of all venture capital in 2016 went to women.</a:t>
            </a:r>
          </a:p>
        </p:txBody>
      </p:sp>
    </p:spTree>
    <p:extLst>
      <p:ext uri="{BB962C8B-B14F-4D97-AF65-F5344CB8AC3E}">
        <p14:creationId xmlns:p14="http://schemas.microsoft.com/office/powerpoint/2010/main" val="2239177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F4FF34-C7B3-4F5C-9D0F-1979FE018F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14</a:t>
            </a:fld>
            <a:endParaRPr lang="en-ZA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222889A-23A0-4C3F-BA07-2F84D00C8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" y="1186068"/>
            <a:ext cx="4236340" cy="18863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2221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dirty="0">
                <a:latin typeface="open sans"/>
              </a:rPr>
              <a:t>According to </a:t>
            </a:r>
            <a:r>
              <a:rPr lang="en-US" dirty="0">
                <a:latin typeface="open sans"/>
                <a:hlinkClick r:id="rId2"/>
              </a:rPr>
              <a:t>data</a:t>
            </a:r>
            <a:r>
              <a:rPr lang="en-US" dirty="0">
                <a:latin typeface="open sans"/>
              </a:rPr>
              <a:t> compiled by virtual event solutions company, Evia, women make up less than 20 percent of U.S. tech jobs, even though they make up more than half of the U.S. workforce.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/>
              </a:rPr>
              <a:t>                                   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62E85B-FA5D-4BD0-A212-0FEB274D83B3}"/>
              </a:ext>
            </a:extLst>
          </p:cNvPr>
          <p:cNvSpPr txBox="1"/>
          <p:nvPr/>
        </p:nvSpPr>
        <p:spPr>
          <a:xfrm>
            <a:off x="762001" y="3429000"/>
            <a:ext cx="3659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/>
              </a:rPr>
              <a:t>Women now hold a lower share of computer science jobs than they did in the 1980s.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C4B263-F7C1-4162-99D8-AB2DBCC1B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094" y="739859"/>
            <a:ext cx="6309907" cy="48894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07D5AA-7BB2-46F1-AD08-2FBF50A75611}"/>
              </a:ext>
            </a:extLst>
          </p:cNvPr>
          <p:cNvSpPr/>
          <p:nvPr/>
        </p:nvSpPr>
        <p:spPr>
          <a:xfrm>
            <a:off x="762001" y="4755332"/>
            <a:ext cx="44935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 sans"/>
              </a:rPr>
              <a:t>Women receive lower salary offers than men for the same job at the same company 63% of the time</a:t>
            </a:r>
          </a:p>
        </p:txBody>
      </p:sp>
    </p:spTree>
    <p:extLst>
      <p:ext uri="{BB962C8B-B14F-4D97-AF65-F5344CB8AC3E}">
        <p14:creationId xmlns:p14="http://schemas.microsoft.com/office/powerpoint/2010/main" val="3765457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F4FF34-C7B3-4F5C-9D0F-1979FE018F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15</a:t>
            </a:fld>
            <a:endParaRPr lang="en-ZA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222889A-23A0-4C3F-BA07-2F84D00C8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770" y="671704"/>
            <a:ext cx="4236340" cy="20710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2221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sz="2400" dirty="0">
                <a:latin typeface="open sans"/>
              </a:rPr>
              <a:t>In the high tech industry, the quit rate is more than twice as high for women (41 percent) than it is for men (17 percent).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/>
              </a:rPr>
              <a:t>    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/>
              </a:rPr>
              <a:t>                              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62E85B-FA5D-4BD0-A212-0FEB274D83B3}"/>
              </a:ext>
            </a:extLst>
          </p:cNvPr>
          <p:cNvSpPr txBox="1"/>
          <p:nvPr/>
        </p:nvSpPr>
        <p:spPr>
          <a:xfrm>
            <a:off x="647701" y="2949043"/>
            <a:ext cx="36591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 </a:t>
            </a:r>
            <a:r>
              <a:rPr lang="en-US" sz="2400" dirty="0">
                <a:hlinkClick r:id="rId2"/>
              </a:rPr>
              <a:t>peaking in 1991</a:t>
            </a:r>
            <a:r>
              <a:rPr lang="en-US" sz="2400" dirty="0"/>
              <a:t> at 36 percent, the rate of women in computing roles has been in steady decline.</a:t>
            </a:r>
          </a:p>
          <a:p>
            <a:endParaRPr lang="en-US" sz="2400" dirty="0">
              <a:latin typeface="open sans"/>
            </a:endParaRPr>
          </a:p>
          <a:p>
            <a:r>
              <a:rPr lang="en-US" sz="2400" dirty="0"/>
              <a:t>Now, they hold only </a:t>
            </a:r>
            <a:r>
              <a:rPr lang="en-US" sz="2400" dirty="0">
                <a:hlinkClick r:id="rId2"/>
              </a:rPr>
              <a:t>25 percent</a:t>
            </a:r>
            <a:r>
              <a:rPr lang="en-US" sz="2400" dirty="0"/>
              <a:t> of computing jobs.</a:t>
            </a:r>
            <a:endParaRPr lang="en-US" sz="2400" dirty="0">
              <a:latin typeface="open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C4B263-F7C1-4162-99D8-AB2DBCC1B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094" y="739859"/>
            <a:ext cx="6309907" cy="48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55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F4FF34-C7B3-4F5C-9D0F-1979FE018F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16</a:t>
            </a:fld>
            <a:endParaRPr lang="en-ZA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222889A-23A0-4C3F-BA07-2F84D00C8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850" y="601035"/>
            <a:ext cx="4236340" cy="5764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2221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sz="2000" dirty="0">
                <a:latin typeface="open sans"/>
              </a:rPr>
              <a:t>“The State of Wage Inequality in the Workplace.” study by </a:t>
            </a:r>
            <a:r>
              <a:rPr lang="en-US" sz="2000" dirty="0" err="1">
                <a:latin typeface="open sans"/>
              </a:rPr>
              <a:t>Hired,Inc</a:t>
            </a:r>
            <a:r>
              <a:rPr lang="en-US" sz="2000" dirty="0">
                <a:latin typeface="open sans"/>
              </a:rPr>
              <a:t>. finds that 63% of the time, men were offered higher salaries than women for the same role at the same company. </a:t>
            </a:r>
          </a:p>
          <a:p>
            <a:pPr lvl="0"/>
            <a:endParaRPr lang="en-US" sz="2000" dirty="0">
              <a:latin typeface="open sans"/>
            </a:endParaRPr>
          </a:p>
          <a:p>
            <a:pPr lvl="0"/>
            <a:r>
              <a:rPr lang="en-US" sz="2000" dirty="0">
                <a:latin typeface="open sans"/>
              </a:rPr>
              <a:t>The report found that companies were offering women between 4% and a whopping 45% less starting pay for the same job. </a:t>
            </a:r>
          </a:p>
          <a:p>
            <a:pPr lvl="0"/>
            <a:endParaRPr lang="en-US" sz="2000" dirty="0">
              <a:latin typeface="open sans"/>
            </a:endParaRPr>
          </a:p>
          <a:p>
            <a:pPr lvl="0"/>
            <a:r>
              <a:rPr lang="en-US" sz="2000" dirty="0">
                <a:latin typeface="open sans"/>
              </a:rPr>
              <a:t>Women in tech also tended to undervalue their market worth, asking for less pay 66% of the time, and would often ask for 6% less salary than their male counterparts.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/>
              </a:rPr>
              <a:t>          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/>
              </a:rPr>
              <a:t>                  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1F5B1E-D22D-4709-B69A-33A9A8992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035" y="3868910"/>
            <a:ext cx="5944115" cy="18411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56F1C4-5A04-460D-AB76-5644EBE85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035" y="746697"/>
            <a:ext cx="6145301" cy="18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38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9302DC-8BBE-4EF7-9D93-E2D9C12A5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"/>
          <a:stretch/>
        </p:blipFill>
        <p:spPr>
          <a:xfrm>
            <a:off x="3447091" y="237478"/>
            <a:ext cx="6042142" cy="6578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A43EF6-D420-43FE-B853-0582AFB217E9}"/>
              </a:ext>
            </a:extLst>
          </p:cNvPr>
          <p:cNvSpPr txBox="1"/>
          <p:nvPr/>
        </p:nvSpPr>
        <p:spPr>
          <a:xfrm>
            <a:off x="242597" y="643811"/>
            <a:ext cx="25285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32% of Women in Science, Engineering, and Technology fields feel “stalled out” in their careers and this percentage is higher among African American women in the field.</a:t>
            </a:r>
          </a:p>
        </p:txBody>
      </p:sp>
    </p:spTree>
    <p:extLst>
      <p:ext uri="{BB962C8B-B14F-4D97-AF65-F5344CB8AC3E}">
        <p14:creationId xmlns:p14="http://schemas.microsoft.com/office/powerpoint/2010/main" val="620002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A8B332-C22A-4F52-A3CF-7450505B06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18</a:t>
            </a:fld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4263A-569A-4206-BAA1-C18A5FD99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696" y="625377"/>
            <a:ext cx="6309907" cy="518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96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A8B332-C22A-4F52-A3CF-7450505B06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19</a:t>
            </a:fld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4263A-569A-4206-BAA1-C18A5FD99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648" y="574474"/>
            <a:ext cx="8012703" cy="570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9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dirty="0"/>
              <a:t>Statistics from the American Express OPEN "The State of Women-Owned Businesses  2017”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2</a:t>
            </a:fld>
            <a:endParaRPr lang="en-ZA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F80E271-E84B-449B-9CF0-F34E075335A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" r="2583"/>
          <a:stretch>
            <a:fillRect/>
          </a:stretch>
        </p:blipFill>
        <p:spPr/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83F67C1F-3E41-4F97-9EE6-B3A71375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Women In Business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74521" y="894962"/>
            <a:ext cx="3667668" cy="359972"/>
          </a:xfrm>
        </p:spPr>
        <p:txBody>
          <a:bodyPr/>
          <a:lstStyle/>
          <a:p>
            <a:pPr fontAlgn="base"/>
            <a:r>
              <a:rPr lang="en-US" sz="2800" dirty="0"/>
              <a:t>Women Owned Business in the United States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99263" y="2709000"/>
            <a:ext cx="4818184" cy="720000"/>
          </a:xfrm>
        </p:spPr>
        <p:txBody>
          <a:bodyPr/>
          <a:lstStyle/>
          <a:p>
            <a:pPr fontAlgn="base"/>
            <a:r>
              <a:rPr lang="en-US" sz="2400" dirty="0"/>
              <a:t>More than 11.6 million firms are owned by women, employing nearly 9 million people, and generating $1.7 trillion in sales as of 2017. </a:t>
            </a:r>
          </a:p>
          <a:p>
            <a:pPr fontAlgn="base"/>
            <a:r>
              <a:rPr lang="en-US" sz="2400" dirty="0"/>
              <a:t>Women-owned firms (51% or more) account for 39% of all privately held firms and contribute 8% of employment and 4.2% of revenues.</a:t>
            </a:r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 title="Divider Line">
            <a:extLst>
              <a:ext uri="{FF2B5EF4-FFF2-40B4-BE49-F238E27FC236}">
                <a16:creationId xmlns:a16="http://schemas.microsoft.com/office/drawing/2014/main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7494696" y="2478332"/>
            <a:ext cx="302731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365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A8B332-C22A-4F52-A3CF-7450505B06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20</a:t>
            </a:fld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5F7F8B-DBD4-4878-86E6-6D48AF387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46" y="413616"/>
            <a:ext cx="5373907" cy="5951747"/>
          </a:xfrm>
          <a:prstGeom prst="rect">
            <a:avLst/>
          </a:prstGeom>
          <a:effectLst>
            <a:outerShdw blurRad="63500" sx="107000" sy="107000" algn="ctr" rotWithShape="0">
              <a:schemeClr val="bg2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40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A8B332-C22A-4F52-A3CF-7450505B06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21</a:t>
            </a:fld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5F7F8B-DBD4-4878-86E6-6D48AF387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98" y="775121"/>
            <a:ext cx="7871001" cy="5123575"/>
          </a:xfrm>
          <a:prstGeom prst="rect">
            <a:avLst/>
          </a:prstGeom>
          <a:effectLst>
            <a:outerShdw blurRad="63500" sx="107000" sy="107000" algn="ctr" rotWithShape="0">
              <a:schemeClr val="bg2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1900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A8B332-C22A-4F52-A3CF-7450505B06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22</a:t>
            </a:fld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5F7F8B-DBD4-4878-86E6-6D48AF387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169"/>
          <a:stretch/>
        </p:blipFill>
        <p:spPr>
          <a:xfrm>
            <a:off x="2606499" y="413616"/>
            <a:ext cx="6979002" cy="5951747"/>
          </a:xfrm>
          <a:prstGeom prst="rect">
            <a:avLst/>
          </a:prstGeom>
          <a:effectLst>
            <a:outerShdw blurRad="63500" sx="107000" sy="107000" algn="ctr" rotWithShape="0">
              <a:schemeClr val="bg2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6870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A8B332-C22A-4F52-A3CF-7450505B06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23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839197-4DEB-49F3-9C6B-63F85526E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943" y="779636"/>
            <a:ext cx="8520113" cy="5298727"/>
          </a:xfrm>
          <a:prstGeom prst="rect">
            <a:avLst/>
          </a:prstGeom>
          <a:effectLst>
            <a:outerShdw blurRad="63500" sx="111000" sy="111000" algn="ctr" rotWithShape="0">
              <a:schemeClr val="bg2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3160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A8B332-C22A-4F52-A3CF-7450505B06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24</a:t>
            </a:fld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F12D71-B68B-415D-898C-11BD7BD13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49" y="578344"/>
            <a:ext cx="6462502" cy="5701312"/>
          </a:xfrm>
          <a:prstGeom prst="rect">
            <a:avLst/>
          </a:prstGeom>
          <a:effectLst>
            <a:outerShdw blurRad="63500" sx="110000" sy="110000" algn="ctr" rotWithShape="0">
              <a:schemeClr val="bg2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3199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A8B332-C22A-4F52-A3CF-7450505B06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25</a:t>
            </a:fld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F12D71-B68B-415D-898C-11BD7BD132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7" t="23274" r="22144" b="8338"/>
          <a:stretch/>
        </p:blipFill>
        <p:spPr>
          <a:xfrm>
            <a:off x="2071687" y="505850"/>
            <a:ext cx="8048625" cy="5372610"/>
          </a:xfrm>
          <a:prstGeom prst="rect">
            <a:avLst/>
          </a:prstGeom>
          <a:effectLst>
            <a:outerShdw blurRad="63500" sx="110000" sy="110000" algn="ctr" rotWithShape="0">
              <a:schemeClr val="bg2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7360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3890B-DE5F-4791-B11B-0D88C664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FCA109-2AE4-414D-9BC7-2512825A3D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26</a:t>
            </a:fld>
            <a:endParaRPr lang="en-Z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9E9395-50A6-45B8-A72D-FDE0A9E3792A}"/>
              </a:ext>
            </a:extLst>
          </p:cNvPr>
          <p:cNvSpPr txBox="1"/>
          <p:nvPr/>
        </p:nvSpPr>
        <p:spPr>
          <a:xfrm flipH="1">
            <a:off x="529296" y="1230923"/>
            <a:ext cx="10883119" cy="5026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hlinkClick r:id="rId2"/>
              </a:rPr>
              <a:t>https://www.kabbage.com/blog/women-in-business-statistics</a:t>
            </a: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hlinkClick r:id="rId3"/>
              </a:rPr>
              <a:t>http://about.americanexpress.com/news/docs/2017-State-of-Women-Owned-Businesses-Report.pdf</a:t>
            </a: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hlinkClick r:id="rId4"/>
              </a:rPr>
              <a:t>https://www.guidantfinancial.com/small-business-trends/women-in-business/</a:t>
            </a: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hlinkClick r:id="rId5"/>
              </a:rPr>
              <a:t>https://smallbiztrends.com/2018/03/women-in-technology-statistics.html</a:t>
            </a: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hlinkClick r:id="rId6"/>
              </a:rPr>
              <a:t>https://www.womenwhotech.com/womenintechinfographic</a:t>
            </a: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hlinkClick r:id="rId7"/>
              </a:rPr>
              <a:t>http://observer.com/2017/06/women-in-tech-statistics/</a:t>
            </a: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hlinkClick r:id="rId8"/>
              </a:rPr>
              <a:t>https://www.svb.com/uploadedFiles/Content/Trends_and_Insights/Reports/Women_in_Technology_Leadership/SVB-SUO-WomenInTech-report%20Final.pdf</a:t>
            </a: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hlinkClick r:id="rId9"/>
              </a:rPr>
              <a:t>https://www.forbes.com/sites/tanyatarr/2018/04/04/by-the-numbers-what-pay-inequality-looks-like-for-women-in-tech/#43fca7fa60b1</a:t>
            </a: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hlinkClick r:id="rId10"/>
              </a:rPr>
              <a:t>https://www.weforum.org/agenda/2017/08/women-in-tech-gender-parity/</a:t>
            </a: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https://www.ncwit.org/sites/default/files/resources/womenintech_facts_fullreport_05132016.pdf</a:t>
            </a:r>
          </a:p>
        </p:txBody>
      </p:sp>
    </p:spTree>
    <p:extLst>
      <p:ext uri="{BB962C8B-B14F-4D97-AF65-F5344CB8AC3E}">
        <p14:creationId xmlns:p14="http://schemas.microsoft.com/office/powerpoint/2010/main" val="1101365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dirty="0"/>
              <a:t>Statistics from the American Express OPEN "The State of Women-Owned Businesses  2017”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3</a:t>
            </a:fld>
            <a:endParaRPr lang="en-ZA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F80E271-E84B-449B-9CF0-F34E075335A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" r="2583"/>
          <a:stretch>
            <a:fillRect/>
          </a:stretch>
        </p:blipFill>
        <p:spPr/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83F67C1F-3E41-4F97-9EE6-B3A71375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Women In Business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38292" y="894962"/>
            <a:ext cx="3315976" cy="359972"/>
          </a:xfrm>
        </p:spPr>
        <p:txBody>
          <a:bodyPr/>
          <a:lstStyle/>
          <a:p>
            <a:pPr fontAlgn="base"/>
            <a:r>
              <a:rPr lang="en-US" sz="2800" dirty="0"/>
              <a:t>Businesses Owned by Women of Color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56620" y="2743855"/>
            <a:ext cx="3153319" cy="720000"/>
          </a:xfrm>
        </p:spPr>
        <p:txBody>
          <a:bodyPr/>
          <a:lstStyle/>
          <a:p>
            <a:pPr fontAlgn="base"/>
            <a:r>
              <a:rPr lang="en-US" sz="2400" dirty="0"/>
              <a:t>5.4 million firms are majority-owned by women of color in the U.S. </a:t>
            </a:r>
          </a:p>
          <a:p>
            <a:pPr fontAlgn="base"/>
            <a:r>
              <a:rPr lang="en-US" sz="2400" dirty="0"/>
              <a:t>These firms employ 2.1 million people and generate $361 billion in revenues annually.</a:t>
            </a:r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 title="Divider Line">
            <a:extLst>
              <a:ext uri="{FF2B5EF4-FFF2-40B4-BE49-F238E27FC236}">
                <a16:creationId xmlns:a16="http://schemas.microsoft.com/office/drawing/2014/main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7582620" y="2179394"/>
            <a:ext cx="302731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125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dirty="0"/>
              <a:t>Statistics from the American Express OPEN "The State of Women-Owned Businesses  2017”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4</a:t>
            </a:fld>
            <a:endParaRPr lang="en-ZA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F80E271-E84B-449B-9CF0-F34E075335A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" r="2583"/>
          <a:stretch>
            <a:fillRect/>
          </a:stretch>
        </p:blipFill>
        <p:spPr/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83F67C1F-3E41-4F97-9EE6-B3A71375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Women In Business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38292" y="894962"/>
            <a:ext cx="3315976" cy="359972"/>
          </a:xfrm>
        </p:spPr>
        <p:txBody>
          <a:bodyPr/>
          <a:lstStyle/>
          <a:p>
            <a:pPr fontAlgn="base"/>
            <a:r>
              <a:rPr lang="en-US" sz="2800" dirty="0"/>
              <a:t>Million Dollar Businesses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56620" y="2743855"/>
            <a:ext cx="3153319" cy="720000"/>
          </a:xfrm>
        </p:spPr>
        <p:txBody>
          <a:bodyPr/>
          <a:lstStyle/>
          <a:p>
            <a:pPr fontAlgn="base"/>
            <a:r>
              <a:rPr lang="en-US" sz="2400" dirty="0"/>
              <a:t>One in five firms with revenue of $1 million or more is woman-owned.</a:t>
            </a:r>
          </a:p>
          <a:p>
            <a:pPr fontAlgn="base"/>
            <a:r>
              <a:rPr lang="en-US" sz="2400" dirty="0"/>
              <a:t>4.2% of all women-owned firms have revenues of 1 million or more.</a:t>
            </a:r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 title="Divider Line">
            <a:extLst>
              <a:ext uri="{FF2B5EF4-FFF2-40B4-BE49-F238E27FC236}">
                <a16:creationId xmlns:a16="http://schemas.microsoft.com/office/drawing/2014/main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7582620" y="2179394"/>
            <a:ext cx="302731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225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53979F-3011-4363-87EC-E5ADBB6EAB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5</a:t>
            </a:fld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02F8B-A3C0-4723-AEDA-2D1255937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518" y="918569"/>
            <a:ext cx="8546964" cy="5020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2782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C4567CBA-341A-4FD5-983B-8979049E1B23}"/>
              </a:ext>
            </a:extLst>
          </p:cNvPr>
          <p:cNvSpPr txBox="1">
            <a:spLocks/>
          </p:cNvSpPr>
          <p:nvPr/>
        </p:nvSpPr>
        <p:spPr>
          <a:xfrm>
            <a:off x="526661" y="650632"/>
            <a:ext cx="4423408" cy="52490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ZA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Economic Clout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ZA" dirty="0"/>
              <a:t>Economic clout is defined as the growth in the number of firms and growth in employment and revenues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53979F-3011-4363-87EC-E5ADBB6EAB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6</a:t>
            </a:fld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02F8B-A3C0-4723-AEDA-2D1255937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10" y="650632"/>
            <a:ext cx="6493590" cy="4996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3857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53979F-3011-4363-87EC-E5ADBB6EAB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7</a:t>
            </a:fld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02F8B-A3C0-4723-AEDA-2D1255937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10" y="1188728"/>
            <a:ext cx="10195580" cy="4480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398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53979F-3011-4363-87EC-E5ADBB6EAB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8</a:t>
            </a:fld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02F8B-A3C0-4723-AEDA-2D1255937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18" y="944693"/>
            <a:ext cx="8546964" cy="4968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864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53979F-3011-4363-87EC-E5ADBB6EAB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9</a:t>
            </a:fld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02F8B-A3C0-4723-AEDA-2D1255937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93" y="469907"/>
            <a:ext cx="4651130" cy="5484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232428F3-968E-4CBB-91D6-0D1D222DBA9C}"/>
              </a:ext>
            </a:extLst>
          </p:cNvPr>
          <p:cNvSpPr txBox="1">
            <a:spLocks/>
          </p:cNvSpPr>
          <p:nvPr/>
        </p:nvSpPr>
        <p:spPr>
          <a:xfrm>
            <a:off x="6845399" y="469907"/>
            <a:ext cx="4423408" cy="52490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ZA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do women entrepreneurs tend to focus on lower revenue industries?</a:t>
            </a:r>
          </a:p>
          <a:p>
            <a:r>
              <a:rPr lang="en-ZA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Choice?</a:t>
            </a:r>
          </a:p>
          <a:p>
            <a:r>
              <a:rPr lang="en-ZA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Barriers to entry?</a:t>
            </a:r>
          </a:p>
          <a:p>
            <a:r>
              <a:rPr lang="en-ZA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Lack of interest?</a:t>
            </a:r>
          </a:p>
          <a:p>
            <a:r>
              <a:rPr lang="en-ZA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Something else?</a:t>
            </a:r>
          </a:p>
        </p:txBody>
      </p:sp>
    </p:spTree>
    <p:extLst>
      <p:ext uri="{BB962C8B-B14F-4D97-AF65-F5344CB8AC3E}">
        <p14:creationId xmlns:p14="http://schemas.microsoft.com/office/powerpoint/2010/main" val="1258870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4E67C8"/>
      </a:hlink>
      <a:folHlink>
        <a:srgbClr val="59A8D1"/>
      </a:folHlink>
    </a:clrScheme>
    <a:fontScheme name="SusanStyle">
      <a:majorFont>
        <a:latin typeface="Yu Gothic Medium"/>
        <a:ea typeface=""/>
        <a:cs typeface=""/>
      </a:majorFont>
      <a:minorFont>
        <a:latin typeface="Yu Gothic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ech Pitch Deck_SB - v5" id="{BF751B5D-DFC4-4616-A4A3-4F31BA0A0542}" vid="{C29C6EF2-8221-49F6-B8C8-EBB1C11537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00CD7F-8D1E-4071-8056-02DD7878BCF1}">
  <ds:schemaRefs>
    <ds:schemaRef ds:uri="http://purl.org/dc/dcmitype/"/>
    <ds:schemaRef ds:uri="http://www.w3.org/XML/1998/namespace"/>
    <ds:schemaRef ds:uri="http://purl.org/dc/terms/"/>
    <ds:schemaRef ds:uri="http://schemas.microsoft.com/sharepoint/v3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fb0879af-3eba-417a-a55a-ffe6dcd6ca77"/>
    <ds:schemaRef ds:uri="6dc4bcd6-49db-4c07-9060-8acfc67cef9f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A03C424-12D4-40DC-8572-D477580048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3EA645-5172-4ED7-9691-D9BE6F30B3D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742</Words>
  <Application>Microsoft Office PowerPoint</Application>
  <PresentationFormat>Widescreen</PresentationFormat>
  <Paragraphs>95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Yu Gothic Medium</vt:lpstr>
      <vt:lpstr>Yu Gothic UI Semilight</vt:lpstr>
      <vt:lpstr>Arial</vt:lpstr>
      <vt:lpstr>Calibri</vt:lpstr>
      <vt:lpstr>open sans</vt:lpstr>
      <vt:lpstr>Times New Roman</vt:lpstr>
      <vt:lpstr>Office Theme</vt:lpstr>
      <vt:lpstr>Women Leaders &amp; Entrepreneurs in Business and Tech</vt:lpstr>
      <vt:lpstr>Women In Business</vt:lpstr>
      <vt:lpstr>Women In Business</vt:lpstr>
      <vt:lpstr>Women In Business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Women and Funding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2018-07-06T16:12:43Z</dcterms:created>
  <dcterms:modified xsi:type="dcterms:W3CDTF">2018-07-11T17:56:52Z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